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3"/>
  </p:sldIdLst>
  <p:sldSz cx="10080625" cy="7560945"/>
  <p:notesSz cx="6858000" cy="9947275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46" autoAdjust="0"/>
    <p:restoredTop sz="94660"/>
  </p:normalViewPr>
  <p:slideViewPr>
    <p:cSldViewPr showGuides="1">
      <p:cViewPr varScale="1">
        <p:scale>
          <a:sx n="72" d="100"/>
          <a:sy n="72" d="100"/>
        </p:scale>
        <p:origin x="1168" y="68"/>
      </p:cViewPr>
      <p:guideLst>
        <p:guide orient="horz" pos="2382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8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D87519BC-96F2-428A-AC99-26A8606451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3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598FD551-3E87-41B5-A942-33F0867449A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D551-3E87-41B5-A942-33F0867449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6048" y="2348894"/>
            <a:ext cx="8568531" cy="162077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12094" y="4284716"/>
            <a:ext cx="7056438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08454" y="302803"/>
            <a:ext cx="2268141" cy="645157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4032" y="302803"/>
            <a:ext cx="6636411" cy="645157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6301" y="4858813"/>
            <a:ext cx="856853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96301" y="3204786"/>
            <a:ext cx="8568531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4031" y="1764296"/>
            <a:ext cx="4452276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24318" y="1764296"/>
            <a:ext cx="4452276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4031" y="1692533"/>
            <a:ext cx="4454027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4031" y="2397901"/>
            <a:ext cx="4454027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20818" y="1692533"/>
            <a:ext cx="4455776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20818" y="2397901"/>
            <a:ext cx="4455776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4032" y="301050"/>
            <a:ext cx="3316456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41246" y="301052"/>
            <a:ext cx="5635349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4032" y="1582266"/>
            <a:ext cx="331645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75874" y="5292884"/>
            <a:ext cx="6048375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75874" y="675613"/>
            <a:ext cx="6048375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75874" y="5917739"/>
            <a:ext cx="6048375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04032" y="302801"/>
            <a:ext cx="9072563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4032" y="1764296"/>
            <a:ext cx="9072563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04031" y="7008172"/>
            <a:ext cx="2352146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44214" y="7008172"/>
            <a:ext cx="319219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24448" y="7008172"/>
            <a:ext cx="2352146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66" y="105813"/>
            <a:ext cx="1007606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2023</a:t>
            </a:r>
            <a:r>
              <a:rPr kumimoji="0" lang="zh-CN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计算机科学与</a:t>
            </a:r>
            <a:r>
              <a:rPr kumimoji="0" lang="zh-CN" alt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技术（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春季</a:t>
            </a:r>
            <a:r>
              <a:rPr kumimoji="0" lang="zh-CN" alt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留学生</a:t>
            </a:r>
            <a:r>
              <a:rPr kumimoji="0" lang="zh-CN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）专业课程结构图</a:t>
            </a:r>
            <a:endParaRPr kumimoji="0" lang="zh-CN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445" y="504825"/>
            <a:ext cx="1825625" cy="26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3100" algn="l"/>
              </a:tabLst>
            </a:pPr>
            <a:r>
              <a:rPr kumimoji="0" lang="zh-CN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苹方-简" pitchFamily="34" charset="-128"/>
                <a:ea typeface="苹方-简" pitchFamily="34" charset="-128"/>
                <a:cs typeface="Times New Roman" panose="02020603050405020304" pitchFamily="18" charset="0"/>
              </a:rPr>
              <a:t>总学分：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苹方-简" pitchFamily="34" charset="-128"/>
                <a:ea typeface="苹方-简" pitchFamily="34" charset="-128"/>
                <a:cs typeface="宋体" panose="02010600030101010101" pitchFamily="2" charset="-122"/>
              </a:rPr>
              <a:t>147.5</a:t>
            </a:r>
            <a:r>
              <a:rPr kumimoji="0" lang="zh-CN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苹方-简" pitchFamily="34" charset="-128"/>
                <a:ea typeface="苹方-简" pitchFamily="34" charset="-128"/>
                <a:cs typeface="宋体" panose="02010600030101010101" pitchFamily="2" charset="-122"/>
              </a:rPr>
              <a:t>学分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苹方-简" pitchFamily="34" charset="-128"/>
              <a:ea typeface="苹方-简" pitchFamily="34" charset="-128"/>
              <a:cs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35993" y="613983"/>
            <a:ext cx="999109" cy="322743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通识平台课</a:t>
            </a:r>
            <a:endParaRPr lang="zh-CN" altLang="en-US" sz="10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3252" y="613981"/>
            <a:ext cx="993546" cy="322742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专业（或学科）基础课</a:t>
            </a:r>
            <a:endParaRPr lang="zh-CN" altLang="en-US" sz="10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063354" y="612279"/>
            <a:ext cx="993545" cy="329055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实践环节</a:t>
            </a:r>
            <a:endParaRPr lang="zh-CN" altLang="en-US" sz="9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64011" y="612838"/>
            <a:ext cx="993545" cy="323887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专业必修课</a:t>
            </a:r>
            <a:endParaRPr lang="zh-CN" altLang="en-US" sz="9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793213" y="612279"/>
            <a:ext cx="993545" cy="329055"/>
          </a:xfrm>
          <a:prstGeom prst="rect">
            <a:avLst/>
          </a:prstGeom>
          <a:solidFill>
            <a:srgbClr val="99CC00"/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专业选修</a:t>
            </a:r>
            <a:endParaRPr lang="zh-CN" altLang="en-US" sz="9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" y="63918"/>
            <a:ext cx="1080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附件</a:t>
            </a: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 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118517" y="1637199"/>
            <a:ext cx="4924079" cy="2504380"/>
          </a:xfrm>
          <a:prstGeom prst="rect">
            <a:avLst/>
          </a:prstGeom>
          <a:noFill/>
          <a:ln w="9525">
            <a:solidFill>
              <a:srgbClr val="000000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220738" y="1720296"/>
            <a:ext cx="1073430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始业教育</a:t>
            </a:r>
            <a:r>
              <a:rPr lang="en-US" altLang="zh-CN" dirty="0"/>
              <a:t>(</a:t>
            </a:r>
            <a:r>
              <a:rPr lang="zh-CN" altLang="en-US" dirty="0"/>
              <a:t>国际学生</a:t>
            </a:r>
            <a:r>
              <a:rPr lang="en-US" altLang="zh-CN" dirty="0"/>
              <a:t>)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220738" y="2131615"/>
            <a:ext cx="1073430" cy="32730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初级汉语综合</a:t>
            </a:r>
            <a:r>
              <a:rPr lang="en-US" altLang="zh-CN" dirty="0"/>
              <a:t>I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228362" y="2537015"/>
            <a:ext cx="1065806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初级汉语口语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29" name="直接箭头连接符 28"/>
          <p:cNvCxnSpPr>
            <a:stCxn id="23" idx="3"/>
            <a:endCxn id="26" idx="1"/>
          </p:cNvCxnSpPr>
          <p:nvPr/>
        </p:nvCxnSpPr>
        <p:spPr>
          <a:xfrm>
            <a:off x="1294168" y="2701543"/>
            <a:ext cx="219075" cy="571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表格 46"/>
          <p:cNvGraphicFramePr>
            <a:graphicFrameLocks noGrp="1"/>
          </p:cNvGraphicFramePr>
          <p:nvPr/>
        </p:nvGraphicFramePr>
        <p:xfrm>
          <a:off x="118516" y="1072030"/>
          <a:ext cx="9843592" cy="476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449"/>
                <a:gridCol w="1230449"/>
                <a:gridCol w="1230449"/>
                <a:gridCol w="1230449"/>
                <a:gridCol w="1230449"/>
                <a:gridCol w="1229995"/>
                <a:gridCol w="1230903"/>
                <a:gridCol w="1230449"/>
              </a:tblGrid>
              <a:tr h="476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第一学期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</a:rPr>
                        <a:t>(21.5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第二学期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(15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第三学期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(14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第四学期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</a:rPr>
                        <a:t>(16.5+6</a:t>
                      </a:r>
                      <a:r>
                        <a:rPr lang="zh-CN" sz="1100" b="1" kern="10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第五学期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(11+6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第六学期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(11.5+8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第七学期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( 5+11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第八学期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(22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215776" y="4284789"/>
            <a:ext cx="993546" cy="3290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85000" lnSpcReduction="2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dirty="0"/>
              <a:t>高等数学</a:t>
            </a:r>
            <a:r>
              <a:rPr lang="en-US" altLang="zh-CN" dirty="0"/>
              <a:t>I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73" name="Text Box 19"/>
          <p:cNvSpPr txBox="1">
            <a:spLocks noChangeArrowheads="1"/>
          </p:cNvSpPr>
          <p:nvPr/>
        </p:nvSpPr>
        <p:spPr bwMode="auto">
          <a:xfrm>
            <a:off x="249687" y="4808094"/>
            <a:ext cx="995816" cy="3290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计算机导论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74" name="Text Box 99"/>
          <p:cNvSpPr txBox="1">
            <a:spLocks noChangeArrowheads="1"/>
          </p:cNvSpPr>
          <p:nvPr/>
        </p:nvSpPr>
        <p:spPr bwMode="auto">
          <a:xfrm>
            <a:off x="254353" y="5305934"/>
            <a:ext cx="993547" cy="3290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</a:t>
            </a:r>
            <a:r>
              <a:rPr lang="zh-CN" altLang="en-US" dirty="0"/>
              <a:t>语言程序设计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3996495" y="4284789"/>
            <a:ext cx="993543" cy="3297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线性代数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82" name="Text Box 128"/>
          <p:cNvSpPr txBox="1">
            <a:spLocks noChangeArrowheads="1"/>
          </p:cNvSpPr>
          <p:nvPr/>
        </p:nvSpPr>
        <p:spPr bwMode="auto">
          <a:xfrm>
            <a:off x="6453018" y="4237355"/>
            <a:ext cx="993542" cy="329565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离散数学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84" name="Text Box 127"/>
          <p:cNvSpPr txBox="1">
            <a:spLocks noChangeArrowheads="1"/>
          </p:cNvSpPr>
          <p:nvPr/>
        </p:nvSpPr>
        <p:spPr bwMode="auto">
          <a:xfrm>
            <a:off x="5206063" y="4284789"/>
            <a:ext cx="993545" cy="3297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概率论与数理统计</a:t>
            </a:r>
            <a:r>
              <a:rPr lang="en-US" altLang="zh-CN" dirty="0"/>
              <a:t> 3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85" name="Text Box 16"/>
          <p:cNvSpPr txBox="1">
            <a:spLocks noChangeArrowheads="1"/>
          </p:cNvSpPr>
          <p:nvPr/>
        </p:nvSpPr>
        <p:spPr bwMode="auto">
          <a:xfrm>
            <a:off x="1511243" y="4807394"/>
            <a:ext cx="995817" cy="3297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计算机网络</a:t>
            </a:r>
            <a:endParaRPr lang="en-US" altLang="zh-CN" dirty="0"/>
          </a:p>
          <a:p>
            <a:r>
              <a:rPr lang="en-US" altLang="zh-CN" dirty="0"/>
              <a:t>3.5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91" name="直接箭头连接符 90"/>
          <p:cNvCxnSpPr/>
          <p:nvPr/>
        </p:nvCxnSpPr>
        <p:spPr>
          <a:xfrm>
            <a:off x="4968116" y="4464494"/>
            <a:ext cx="251460" cy="254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 Box 144"/>
          <p:cNvSpPr txBox="1">
            <a:spLocks noChangeArrowheads="1"/>
          </p:cNvSpPr>
          <p:nvPr/>
        </p:nvSpPr>
        <p:spPr bwMode="auto">
          <a:xfrm>
            <a:off x="6446168" y="4735704"/>
            <a:ext cx="993545" cy="329565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操作系统</a:t>
            </a:r>
            <a:endParaRPr lang="en-US" altLang="zh-CN" dirty="0"/>
          </a:p>
          <a:p>
            <a:r>
              <a:rPr lang="en-US" altLang="zh-CN" dirty="0"/>
              <a:t>3.5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98" name="Text Box 201"/>
          <p:cNvSpPr txBox="1">
            <a:spLocks noChangeArrowheads="1"/>
          </p:cNvSpPr>
          <p:nvPr/>
        </p:nvSpPr>
        <p:spPr bwMode="auto">
          <a:xfrm>
            <a:off x="5184472" y="5321744"/>
            <a:ext cx="993546" cy="329756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数据库原理与应用</a:t>
            </a:r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110" name="直接箭头连接符 109"/>
          <p:cNvCxnSpPr>
            <a:stCxn id="74" idx="3"/>
            <a:endCxn id="105" idx="1"/>
          </p:cNvCxnSpPr>
          <p:nvPr/>
        </p:nvCxnSpPr>
        <p:spPr>
          <a:xfrm>
            <a:off x="1248535" y="5470435"/>
            <a:ext cx="2731135" cy="1651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47"/>
          <p:cNvSpPr>
            <a:spLocks noChangeArrowheads="1"/>
          </p:cNvSpPr>
          <p:nvPr/>
        </p:nvSpPr>
        <p:spPr bwMode="auto">
          <a:xfrm>
            <a:off x="118745" y="6708140"/>
            <a:ext cx="9843770" cy="805180"/>
          </a:xfrm>
          <a:prstGeom prst="rect">
            <a:avLst/>
          </a:prstGeom>
          <a:noFill/>
          <a:ln w="9525">
            <a:solidFill>
              <a:srgbClr val="000000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1" name="Text Box 69"/>
          <p:cNvSpPr txBox="1">
            <a:spLocks noChangeArrowheads="1"/>
          </p:cNvSpPr>
          <p:nvPr/>
        </p:nvSpPr>
        <p:spPr bwMode="auto">
          <a:xfrm>
            <a:off x="8848725" y="6842760"/>
            <a:ext cx="1054735" cy="668655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毕业实习</a:t>
            </a:r>
            <a:r>
              <a:rPr lang="en-US" altLang="zh-CN" dirty="0"/>
              <a:t>6</a:t>
            </a:r>
            <a:r>
              <a:rPr lang="zh-CN" altLang="en-US" dirty="0"/>
              <a:t>学分</a:t>
            </a:r>
            <a:endParaRPr lang="zh-CN" altLang="en-US" dirty="0"/>
          </a:p>
          <a:p>
            <a:r>
              <a:rPr lang="zh-CN" altLang="en-US" dirty="0"/>
              <a:t>毕业设计与论文写作</a:t>
            </a:r>
            <a:r>
              <a:rPr lang="en-US" altLang="zh-CN" dirty="0"/>
              <a:t> </a:t>
            </a:r>
            <a:r>
              <a:rPr lang="en-US" altLang="zh-CN" b="1" dirty="0"/>
              <a:t>16</a:t>
            </a:r>
            <a:r>
              <a:rPr lang="zh-CN" altLang="en-US" b="1" dirty="0"/>
              <a:t>学分</a:t>
            </a:r>
            <a:endParaRPr lang="zh-CN" altLang="zh-CN" b="1" dirty="0"/>
          </a:p>
        </p:txBody>
      </p:sp>
      <p:sp>
        <p:nvSpPr>
          <p:cNvPr id="9" name="Text Box 181"/>
          <p:cNvSpPr txBox="1">
            <a:spLocks noChangeArrowheads="1"/>
          </p:cNvSpPr>
          <p:nvPr/>
        </p:nvSpPr>
        <p:spPr bwMode="auto">
          <a:xfrm>
            <a:off x="3974903" y="4824602"/>
            <a:ext cx="993545" cy="329058"/>
          </a:xfrm>
          <a:prstGeom prst="rect">
            <a:avLst/>
          </a:prstGeom>
          <a:solidFill>
            <a:srgbClr val="99CC00"/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网络与信息安全 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28" name="直接箭头连接符 27"/>
          <p:cNvCxnSpPr>
            <a:stCxn id="85" idx="3"/>
            <a:endCxn id="9" idx="1"/>
          </p:cNvCxnSpPr>
          <p:nvPr/>
        </p:nvCxnSpPr>
        <p:spPr>
          <a:xfrm>
            <a:off x="2507144" y="4972050"/>
            <a:ext cx="1468120" cy="1714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>
            <a:stCxn id="97" idx="3"/>
          </p:cNvCxnSpPr>
          <p:nvPr/>
        </p:nvCxnSpPr>
        <p:spPr>
          <a:xfrm flipV="1">
            <a:off x="7439623" y="4900169"/>
            <a:ext cx="255905" cy="63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138"/>
          <p:cNvSpPr txBox="1">
            <a:spLocks noChangeArrowheads="1"/>
          </p:cNvSpPr>
          <p:nvPr/>
        </p:nvSpPr>
        <p:spPr bwMode="auto">
          <a:xfrm>
            <a:off x="2772353" y="6300470"/>
            <a:ext cx="993775" cy="328930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en-US" dirty="0">
                <a:sym typeface="+mn-ea"/>
              </a:rPr>
              <a:t>JAVA</a:t>
            </a:r>
            <a:r>
              <a:rPr lang="zh-CN" altLang="en-US" dirty="0">
                <a:sym typeface="+mn-ea"/>
              </a:rPr>
              <a:t>程序设计</a:t>
            </a:r>
            <a:endParaRPr lang="zh-CN" altLang="en-US" dirty="0">
              <a:sym typeface="+mn-ea"/>
            </a:endParaRPr>
          </a:p>
          <a:p>
            <a:pPr lvl="0" algn="ctr">
              <a:buClrTx/>
              <a:buSzTx/>
              <a:buFontTx/>
            </a:pPr>
            <a:r>
              <a:rPr lang="en-US" altLang="zh-CN" dirty="0">
                <a:sym typeface="+mn-ea"/>
              </a:rPr>
              <a:t>3</a:t>
            </a:r>
            <a:r>
              <a:rPr lang="zh-CN" altLang="en-US" dirty="0">
                <a:sym typeface="+mn-ea"/>
              </a:rPr>
              <a:t>学分</a:t>
            </a:r>
            <a:endParaRPr lang="zh-CN" altLang="en-US" dirty="0">
              <a:sym typeface="+mn-ea"/>
            </a:endParaRPr>
          </a:p>
        </p:txBody>
      </p:sp>
      <p:sp>
        <p:nvSpPr>
          <p:cNvPr id="111" name="Text Box 28"/>
          <p:cNvSpPr txBox="1">
            <a:spLocks noChangeArrowheads="1"/>
          </p:cNvSpPr>
          <p:nvPr/>
        </p:nvSpPr>
        <p:spPr bwMode="auto">
          <a:xfrm>
            <a:off x="1513513" y="2966606"/>
            <a:ext cx="993547" cy="322846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中国传统文化概论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113" name="直接箭头连接符 112"/>
          <p:cNvCxnSpPr>
            <a:stCxn id="22" idx="3"/>
            <a:endCxn id="19" idx="1"/>
          </p:cNvCxnSpPr>
          <p:nvPr/>
        </p:nvCxnSpPr>
        <p:spPr>
          <a:xfrm>
            <a:off x="1294168" y="2295268"/>
            <a:ext cx="219075" cy="698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 Box 14"/>
          <p:cNvSpPr txBox="1">
            <a:spLocks noChangeArrowheads="1"/>
          </p:cNvSpPr>
          <p:nvPr/>
        </p:nvSpPr>
        <p:spPr bwMode="auto">
          <a:xfrm>
            <a:off x="1513513" y="3379567"/>
            <a:ext cx="993547" cy="329056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中国概况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30" name="文本框 29"/>
          <p:cNvSpPr txBox="1"/>
          <p:nvPr/>
        </p:nvSpPr>
        <p:spPr>
          <a:xfrm>
            <a:off x="-1757113" y="1164842"/>
            <a:ext cx="128171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学分</a:t>
            </a:r>
            <a:r>
              <a:rPr lang="en-US" altLang="zh-CN" dirty="0"/>
              <a:t>138.5+8+2</a:t>
            </a:r>
            <a:endParaRPr lang="en-US" altLang="zh-CN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-1757113" y="1804479"/>
          <a:ext cx="1505015" cy="1126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5015"/>
              </a:tblGrid>
              <a:tr h="1126113">
                <a:tc>
                  <a:txBody>
                    <a:bodyPr/>
                    <a:lstStyle/>
                    <a:p>
                      <a:pPr algn="ctr"/>
                      <a:r>
                        <a:rPr lang="zh-CN" sz="1800" kern="0" dirty="0">
                          <a:effectLst/>
                        </a:rPr>
                        <a:t>通识</a:t>
                      </a:r>
                      <a:r>
                        <a:rPr lang="zh-CN" altLang="en-US" sz="1800" kern="0" dirty="0">
                          <a:effectLst/>
                        </a:rPr>
                        <a:t>任选</a:t>
                      </a:r>
                      <a:r>
                        <a:rPr lang="zh-CN" sz="1800" kern="0" dirty="0">
                          <a:effectLst/>
                        </a:rPr>
                        <a:t>课程</a:t>
                      </a:r>
                      <a:endParaRPr lang="zh-CN" sz="3200" kern="100" dirty="0">
                        <a:effectLst/>
                      </a:endParaRPr>
                    </a:p>
                    <a:p>
                      <a:pPr algn="ctr"/>
                      <a:r>
                        <a:rPr lang="zh-CN" sz="1800" kern="0" dirty="0">
                          <a:effectLst/>
                        </a:rPr>
                        <a:t>（</a:t>
                      </a:r>
                      <a:r>
                        <a:rPr lang="zh-CN" altLang="en-US" sz="1800" kern="0" dirty="0">
                          <a:effectLst/>
                        </a:rPr>
                        <a:t>最低</a:t>
                      </a:r>
                      <a:r>
                        <a:rPr lang="en-US" altLang="zh-CN" sz="1800" kern="0" dirty="0">
                          <a:effectLst/>
                        </a:rPr>
                        <a:t>8</a:t>
                      </a:r>
                      <a:r>
                        <a:rPr lang="zh-CN" sz="1800" kern="0" dirty="0">
                          <a:effectLst/>
                        </a:rPr>
                        <a:t>学分）</a:t>
                      </a:r>
                      <a:endParaRPr lang="zh-CN" sz="3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0" marB="0" anchor="ctr"/>
                </a:tc>
              </a:tr>
            </a:tbl>
          </a:graphicData>
        </a:graphic>
      </p:graphicFrame>
      <p:sp>
        <p:nvSpPr>
          <p:cNvPr id="102" name="Rectangle 12"/>
          <p:cNvSpPr>
            <a:spLocks noChangeArrowheads="1"/>
          </p:cNvSpPr>
          <p:nvPr/>
        </p:nvSpPr>
        <p:spPr bwMode="auto">
          <a:xfrm>
            <a:off x="-1910356" y="756287"/>
            <a:ext cx="1825828" cy="27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3100" algn="l"/>
              </a:tabLst>
            </a:pPr>
            <a:r>
              <a:rPr kumimoji="0" lang="zh-CN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苹方-简" pitchFamily="34" charset="-128"/>
                <a:ea typeface="苹方-简" pitchFamily="34" charset="-128"/>
                <a:cs typeface="Times New Roman" panose="02020603050405020304" pitchFamily="18" charset="0"/>
              </a:rPr>
              <a:t>最低总学分：</a:t>
            </a:r>
            <a:r>
              <a:rPr lang="en-US" altLang="zh-CN" sz="1200" dirty="0">
                <a:solidFill>
                  <a:srgbClr val="FF0000"/>
                </a:solidFill>
                <a:latin typeface="苹方-简" pitchFamily="34" charset="-128"/>
                <a:ea typeface="苹方-简" pitchFamily="34" charset="-128"/>
                <a:cs typeface="Times New Roman" panose="02020603050405020304" pitchFamily="18" charset="0"/>
              </a:rPr>
              <a:t>148.5</a:t>
            </a:r>
            <a:r>
              <a:rPr kumimoji="0" lang="zh-CN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苹方-简" pitchFamily="34" charset="-128"/>
                <a:ea typeface="苹方-简" pitchFamily="34" charset="-128"/>
                <a:cs typeface="宋体" panose="02010600030101010101" pitchFamily="2" charset="-122"/>
              </a:rPr>
              <a:t>学分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苹方-简" pitchFamily="34" charset="-128"/>
              <a:ea typeface="苹方-简" pitchFamily="34" charset="-128"/>
              <a:cs typeface="宋体" panose="02010600030101010101" pitchFamily="2" charset="-122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1513514" y="2138559"/>
            <a:ext cx="993546" cy="32730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初级汉语综合</a:t>
            </a:r>
            <a:r>
              <a:rPr lang="en-US" altLang="zh-CN" dirty="0"/>
              <a:t>II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1513514" y="2542370"/>
            <a:ext cx="993546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汉语视听说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33" name="直接箭头连接符 32"/>
          <p:cNvCxnSpPr>
            <a:stCxn id="19" idx="3"/>
            <a:endCxn id="35" idx="1"/>
          </p:cNvCxnSpPr>
          <p:nvPr/>
        </p:nvCxnSpPr>
        <p:spPr>
          <a:xfrm>
            <a:off x="2506736" y="2302212"/>
            <a:ext cx="24384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2750622" y="2138559"/>
            <a:ext cx="993546" cy="32730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初级汉语综合</a:t>
            </a:r>
            <a:r>
              <a:rPr lang="en-US" altLang="zh-CN" dirty="0"/>
              <a:t>III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750621" y="3378296"/>
            <a:ext cx="993547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开眼看中国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38" name="直接箭头连接符 37"/>
          <p:cNvCxnSpPr>
            <a:stCxn id="35" idx="3"/>
          </p:cNvCxnSpPr>
          <p:nvPr/>
        </p:nvCxnSpPr>
        <p:spPr>
          <a:xfrm>
            <a:off x="3744803" y="2302212"/>
            <a:ext cx="216024" cy="631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3960192" y="2144872"/>
            <a:ext cx="993546" cy="32730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初级汉语综合</a:t>
            </a:r>
            <a:r>
              <a:rPr lang="en-US" altLang="zh-CN" dirty="0"/>
              <a:t>IV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51" name="Text Box 138"/>
          <p:cNvSpPr txBox="1">
            <a:spLocks noChangeArrowheads="1"/>
          </p:cNvSpPr>
          <p:nvPr/>
        </p:nvSpPr>
        <p:spPr bwMode="auto">
          <a:xfrm>
            <a:off x="6463940" y="5732145"/>
            <a:ext cx="971698" cy="328930"/>
          </a:xfrm>
          <a:prstGeom prst="rect">
            <a:avLst/>
          </a:prstGeom>
          <a:solidFill>
            <a:srgbClr val="99CC00"/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数字图像处理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altLang="en-US" dirty="0"/>
          </a:p>
        </p:txBody>
      </p:sp>
      <p:cxnSp>
        <p:nvCxnSpPr>
          <p:cNvPr id="136" name="直接箭头连接符 135"/>
          <p:cNvCxnSpPr>
            <a:stCxn id="128" idx="3"/>
            <a:endCxn id="37" idx="1"/>
          </p:cNvCxnSpPr>
          <p:nvPr/>
        </p:nvCxnSpPr>
        <p:spPr>
          <a:xfrm flipV="1">
            <a:off x="2506736" y="3542825"/>
            <a:ext cx="243840" cy="127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 Box 15"/>
          <p:cNvSpPr txBox="1">
            <a:spLocks noChangeArrowheads="1"/>
          </p:cNvSpPr>
          <p:nvPr/>
        </p:nvSpPr>
        <p:spPr bwMode="auto">
          <a:xfrm>
            <a:off x="2763417" y="4284789"/>
            <a:ext cx="989513" cy="3290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85000" lnSpcReduction="2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dirty="0"/>
              <a:t>高等数学</a:t>
            </a:r>
            <a:r>
              <a:rPr lang="en-US" altLang="zh-CN" dirty="0"/>
              <a:t>II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140" name="Text Box 16"/>
          <p:cNvSpPr txBox="1">
            <a:spLocks noChangeArrowheads="1"/>
          </p:cNvSpPr>
          <p:nvPr/>
        </p:nvSpPr>
        <p:spPr bwMode="auto">
          <a:xfrm>
            <a:off x="3960867" y="5813647"/>
            <a:ext cx="993545" cy="328930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电工电子技术</a:t>
            </a:r>
            <a:endParaRPr lang="en-US" altLang="zh-CN" dirty="0"/>
          </a:p>
          <a:p>
            <a:r>
              <a:rPr lang="en-US" altLang="zh-CN" dirty="0"/>
              <a:t>3.5</a:t>
            </a:r>
            <a:r>
              <a:rPr lang="zh-CN" altLang="en-US" dirty="0"/>
              <a:t>学分</a:t>
            </a:r>
            <a:endParaRPr lang="zh-CN" altLang="en-US" dirty="0"/>
          </a:p>
        </p:txBody>
      </p:sp>
      <p:sp>
        <p:nvSpPr>
          <p:cNvPr id="108" name="Text Box 147"/>
          <p:cNvSpPr txBox="1">
            <a:spLocks noChangeArrowheads="1"/>
          </p:cNvSpPr>
          <p:nvPr/>
        </p:nvSpPr>
        <p:spPr bwMode="auto">
          <a:xfrm>
            <a:off x="6444441" y="3744595"/>
            <a:ext cx="993775" cy="329565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软件工程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altLang="en-US" dirty="0"/>
          </a:p>
        </p:txBody>
      </p:sp>
      <p:cxnSp>
        <p:nvCxnSpPr>
          <p:cNvPr id="197" name="直接箭头连接符 196"/>
          <p:cNvCxnSpPr/>
          <p:nvPr/>
        </p:nvCxnSpPr>
        <p:spPr>
          <a:xfrm>
            <a:off x="6192403" y="4428299"/>
            <a:ext cx="31369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45348" y="3780631"/>
            <a:ext cx="1048820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中国民族传统体育</a:t>
            </a:r>
            <a:r>
              <a:rPr lang="en-US" altLang="zh-CN" dirty="0"/>
              <a:t>I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1.5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1513513" y="3780631"/>
            <a:ext cx="993547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中国民族传统体育</a:t>
            </a:r>
            <a:r>
              <a:rPr lang="en-US" altLang="zh-CN" dirty="0"/>
              <a:t>II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1.5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34" name="直接箭头连接符 33"/>
          <p:cNvCxnSpPr>
            <a:stCxn id="2" idx="3"/>
            <a:endCxn id="5" idx="1"/>
          </p:cNvCxnSpPr>
          <p:nvPr/>
        </p:nvCxnSpPr>
        <p:spPr>
          <a:xfrm>
            <a:off x="1294168" y="3945159"/>
            <a:ext cx="219075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-1667452" y="3077380"/>
            <a:ext cx="1190829" cy="1178020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sz="1600" dirty="0"/>
              <a:t>“</a:t>
            </a:r>
            <a:r>
              <a:rPr lang="zh-CN" altLang="en-US" sz="1600" dirty="0"/>
              <a:t>感知中国</a:t>
            </a:r>
            <a:r>
              <a:rPr lang="en-US" altLang="zh-CN" sz="1600" dirty="0"/>
              <a:t>”</a:t>
            </a:r>
            <a:r>
              <a:rPr lang="zh-CN" altLang="en-US" sz="1600" dirty="0"/>
              <a:t>社会实践</a:t>
            </a:r>
            <a:endParaRPr lang="en-US" altLang="zh-CN" sz="1600" dirty="0"/>
          </a:p>
          <a:p>
            <a:r>
              <a:rPr lang="en-US" altLang="zh-CN" sz="1600" dirty="0"/>
              <a:t>1</a:t>
            </a:r>
            <a:r>
              <a:rPr lang="zh-CN" altLang="en-US" sz="1600" dirty="0"/>
              <a:t>、</a:t>
            </a:r>
            <a:r>
              <a:rPr lang="en-US" altLang="zh-CN" sz="1600" dirty="0"/>
              <a:t>3</a:t>
            </a:r>
            <a:r>
              <a:rPr lang="zh-CN" altLang="en-US" sz="1600" dirty="0"/>
              <a:t>、</a:t>
            </a:r>
            <a:r>
              <a:rPr lang="en-US" altLang="zh-CN" sz="1600" dirty="0"/>
              <a:t>5</a:t>
            </a:r>
            <a:r>
              <a:rPr lang="zh-CN" altLang="en-US" sz="1600" dirty="0"/>
              <a:t>三个学期  共计 </a:t>
            </a:r>
            <a:r>
              <a:rPr lang="en-US" altLang="zh-CN" sz="1600" dirty="0"/>
              <a:t>2</a:t>
            </a:r>
            <a:r>
              <a:rPr lang="zh-CN" altLang="en-US" sz="1600" dirty="0"/>
              <a:t>学分</a:t>
            </a:r>
            <a:endParaRPr lang="zh-CN" sz="1600" dirty="0"/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-1886834" y="5190364"/>
            <a:ext cx="1512739" cy="288228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“</a:t>
            </a:r>
            <a:r>
              <a:rPr lang="zh-CN" altLang="en-US" dirty="0"/>
              <a:t>感知中国</a:t>
            </a:r>
            <a:r>
              <a:rPr lang="en-US" altLang="zh-CN" dirty="0"/>
              <a:t>”</a:t>
            </a:r>
            <a:r>
              <a:rPr lang="zh-CN" altLang="en-US" dirty="0"/>
              <a:t>社会实践 </a:t>
            </a:r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62" name="直接箭头连接符 61"/>
          <p:cNvCxnSpPr>
            <a:stCxn id="72" idx="3"/>
            <a:endCxn id="139" idx="1"/>
          </p:cNvCxnSpPr>
          <p:nvPr/>
        </p:nvCxnSpPr>
        <p:spPr>
          <a:xfrm>
            <a:off x="1209957" y="4449155"/>
            <a:ext cx="1553845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>
            <a:off x="3744319" y="4464494"/>
            <a:ext cx="252095" cy="63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 Box 18"/>
          <p:cNvSpPr txBox="1">
            <a:spLocks noChangeArrowheads="1"/>
          </p:cNvSpPr>
          <p:nvPr/>
        </p:nvSpPr>
        <p:spPr bwMode="auto">
          <a:xfrm>
            <a:off x="3979477" y="5322444"/>
            <a:ext cx="988971" cy="3290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77500" lnSpcReduction="2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数据结构与算法设计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138" name="Text Box 151"/>
          <p:cNvSpPr txBox="1">
            <a:spLocks noChangeArrowheads="1"/>
          </p:cNvSpPr>
          <p:nvPr/>
        </p:nvSpPr>
        <p:spPr bwMode="auto">
          <a:xfrm>
            <a:off x="5184472" y="5820283"/>
            <a:ext cx="993546" cy="329057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Python</a:t>
            </a:r>
            <a:r>
              <a:rPr lang="zh-CN" altLang="en-US" dirty="0"/>
              <a:t>编程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altLang="en-US" dirty="0"/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215776" y="2947520"/>
            <a:ext cx="1065806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初级汉语听力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215776" y="3372675"/>
            <a:ext cx="1065806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初级汉语阅读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148" name="Text Box 185"/>
          <p:cNvSpPr txBox="1">
            <a:spLocks noChangeArrowheads="1"/>
          </p:cNvSpPr>
          <p:nvPr/>
        </p:nvSpPr>
        <p:spPr bwMode="auto">
          <a:xfrm>
            <a:off x="6444646" y="5220557"/>
            <a:ext cx="993775" cy="329565"/>
          </a:xfrm>
          <a:prstGeom prst="rect">
            <a:avLst/>
          </a:prstGeom>
          <a:solidFill>
            <a:srgbClr val="99CC00"/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科技论文写作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en-US" altLang="zh-CN" dirty="0"/>
          </a:p>
        </p:txBody>
      </p:sp>
      <p:grpSp>
        <p:nvGrpSpPr>
          <p:cNvPr id="41" name="组合 40"/>
          <p:cNvGrpSpPr/>
          <p:nvPr/>
        </p:nvGrpSpPr>
        <p:grpSpPr>
          <a:xfrm>
            <a:off x="3996690" y="6300470"/>
            <a:ext cx="3529330" cy="328930"/>
            <a:chOff x="4180" y="9922"/>
            <a:chExt cx="5684" cy="518"/>
          </a:xfrm>
        </p:grpSpPr>
        <p:sp>
          <p:nvSpPr>
            <p:cNvPr id="80" name="Text Box 143"/>
            <p:cNvSpPr txBox="1">
              <a:spLocks noChangeArrowheads="1"/>
            </p:cNvSpPr>
            <p:nvPr/>
          </p:nvSpPr>
          <p:spPr bwMode="auto">
            <a:xfrm>
              <a:off x="6137" y="9922"/>
              <a:ext cx="1683" cy="51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rgbClr val="000000"/>
              </a:solidFill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 lnSpcReduction="10000"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pPr lvl="0" algn="ctr">
                <a:buClrTx/>
                <a:buSzTx/>
                <a:buFontTx/>
              </a:pPr>
              <a:r>
                <a:rPr lang="en-US" altLang="zh-CN" dirty="0">
                  <a:sym typeface="+mn-ea"/>
                </a:rPr>
                <a:t>JAVAEE</a:t>
              </a:r>
              <a:r>
                <a:rPr lang="en-US" altLang="zh-CN" dirty="0">
                  <a:sym typeface="+mn-ea"/>
                </a:rPr>
                <a:t>企业级开发</a:t>
              </a:r>
              <a:r>
                <a:rPr lang="en-US" altLang="zh-CN" dirty="0">
                  <a:sym typeface="+mn-ea"/>
                </a:rPr>
                <a:t> 3</a:t>
              </a:r>
              <a:r>
                <a:rPr lang="en-US" altLang="zh-CN" dirty="0">
                  <a:sym typeface="+mn-ea"/>
                </a:rPr>
                <a:t>学分</a:t>
              </a:r>
              <a:endParaRPr lang="en-US" altLang="zh-CN" dirty="0">
                <a:sym typeface="+mn-ea"/>
              </a:endParaRPr>
            </a:p>
          </p:txBody>
        </p:sp>
        <p:sp>
          <p:nvSpPr>
            <p:cNvPr id="6" name="Text Box 173"/>
            <p:cNvSpPr txBox="1">
              <a:spLocks noChangeArrowheads="1"/>
            </p:cNvSpPr>
            <p:nvPr/>
          </p:nvSpPr>
          <p:spPr bwMode="auto">
            <a:xfrm>
              <a:off x="8170" y="9922"/>
              <a:ext cx="1694" cy="51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rgbClr val="000000"/>
              </a:solidFill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 lnSpcReduction="10000"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pPr lvl="0" algn="ctr">
                <a:buClrTx/>
                <a:buSzTx/>
                <a:buFontTx/>
              </a:pPr>
              <a:r>
                <a:rPr lang="en-US" altLang="zh-CN" dirty="0">
                  <a:sym typeface="+mn-ea"/>
                </a:rPr>
                <a:t>移动端软件开发</a:t>
              </a:r>
              <a:endParaRPr lang="en-US" altLang="zh-CN" dirty="0">
                <a:sym typeface="+mn-ea"/>
              </a:endParaRPr>
            </a:p>
            <a:p>
              <a:pPr lvl="0" algn="ctr">
                <a:buClrTx/>
                <a:buSzTx/>
                <a:buFontTx/>
              </a:pPr>
              <a:r>
                <a:rPr lang="en-US" altLang="zh-CN" dirty="0">
                  <a:sym typeface="+mn-ea"/>
                </a:rPr>
                <a:t>3</a:t>
              </a:r>
              <a:r>
                <a:rPr lang="en-US" altLang="zh-CN" dirty="0">
                  <a:sym typeface="+mn-ea"/>
                </a:rPr>
                <a:t>学分</a:t>
              </a:r>
              <a:endParaRPr lang="en-US" altLang="zh-CN" dirty="0">
                <a:sym typeface="+mn-ea"/>
              </a:endParaRPr>
            </a:p>
          </p:txBody>
        </p:sp>
        <p:cxnSp>
          <p:nvCxnSpPr>
            <p:cNvPr id="154" name="直接箭头连接符 153"/>
            <p:cNvCxnSpPr>
              <a:stCxn id="80" idx="3"/>
              <a:endCxn id="6" idx="1"/>
            </p:cNvCxnSpPr>
            <p:nvPr/>
          </p:nvCxnSpPr>
          <p:spPr>
            <a:xfrm>
              <a:off x="7820" y="10181"/>
              <a:ext cx="35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>
              <a:stCxn id="27" idx="3"/>
              <a:endCxn id="80" idx="1"/>
            </p:cNvCxnSpPr>
            <p:nvPr>
              <p:custDataLst>
                <p:tags r:id="rId1"/>
              </p:custDataLst>
            </p:nvPr>
          </p:nvCxnSpPr>
          <p:spPr>
            <a:xfrm>
              <a:off x="5863" y="10181"/>
              <a:ext cx="274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14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180" y="9922"/>
              <a:ext cx="1683" cy="51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rgbClr val="000000"/>
              </a:solidFill>
              <a:miter lim="800000"/>
            </a:ln>
          </p:spPr>
          <p:txBody>
            <a:bodyPr vert="horz" wrap="square" lIns="36000" tIns="36000" rIns="36000" bIns="36000" numCol="1" anchor="ctr" anchorCtr="0" compatLnSpc="1">
              <a:noAutofit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dirty="0">
                  <a:sym typeface="+mn-ea"/>
                </a:rPr>
                <a:t>Web</a:t>
              </a:r>
              <a:r>
                <a:rPr lang="zh-CN" altLang="en-US" dirty="0">
                  <a:sym typeface="+mn-ea"/>
                </a:rPr>
                <a:t>前端开发</a:t>
              </a:r>
              <a:endParaRPr lang="zh-CN" altLang="en-US" dirty="0"/>
            </a:p>
            <a:p>
              <a:r>
                <a:rPr lang="en-US" altLang="zh-CN" dirty="0"/>
                <a:t>3</a:t>
              </a:r>
              <a:r>
                <a:rPr lang="zh-CN" altLang="en-US" dirty="0"/>
                <a:t>学分</a:t>
              </a:r>
              <a:endParaRPr lang="zh-CN" altLang="en-US" dirty="0"/>
            </a:p>
          </p:txBody>
        </p:sp>
      </p:grpSp>
      <p:sp>
        <p:nvSpPr>
          <p:cNvPr id="31" name="矩形 30"/>
          <p:cNvSpPr/>
          <p:nvPr>
            <p:custDataLst>
              <p:tags r:id="rId3"/>
            </p:custDataLst>
          </p:nvPr>
        </p:nvSpPr>
        <p:spPr>
          <a:xfrm>
            <a:off x="8352679" y="613973"/>
            <a:ext cx="993545" cy="32905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专业限选课</a:t>
            </a:r>
            <a:endParaRPr lang="zh-CN" alt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14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84472" y="4824604"/>
            <a:ext cx="986698" cy="329056"/>
          </a:xfrm>
          <a:prstGeom prst="rect">
            <a:avLst/>
          </a:prstGeom>
          <a:solidFill>
            <a:srgbClr val="92D050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C++</a:t>
            </a:r>
            <a:r>
              <a:rPr lang="zh-CN" altLang="en-US" dirty="0"/>
              <a:t>程序设计 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grpSp>
        <p:nvGrpSpPr>
          <p:cNvPr id="95" name="组合 94"/>
          <p:cNvGrpSpPr/>
          <p:nvPr/>
        </p:nvGrpSpPr>
        <p:grpSpPr>
          <a:xfrm>
            <a:off x="2664460" y="7055485"/>
            <a:ext cx="6021705" cy="417830"/>
            <a:chOff x="2301" y="10977"/>
            <a:chExt cx="9483" cy="658"/>
          </a:xfrm>
        </p:grpSpPr>
        <p:sp>
          <p:nvSpPr>
            <p:cNvPr id="125" name="Text Box 194"/>
            <p:cNvSpPr txBox="1">
              <a:spLocks noChangeArrowheads="1"/>
            </p:cNvSpPr>
            <p:nvPr/>
          </p:nvSpPr>
          <p:spPr bwMode="auto">
            <a:xfrm>
              <a:off x="2301" y="10979"/>
              <a:ext cx="1554" cy="611"/>
            </a:xfrm>
            <a:prstGeom prst="rect">
              <a:avLst/>
            </a:prstGeom>
            <a:solidFill>
              <a:srgbClr val="FFFF99"/>
            </a:solidFill>
            <a:ln w="38100" cmpd="dbl">
              <a:solidFill>
                <a:srgbClr val="000000"/>
              </a:solidFill>
              <a:prstDash val="dash"/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zh-CN" altLang="en-US" b="0" dirty="0"/>
                <a:t>面向对象课程设计</a:t>
              </a:r>
              <a:endParaRPr lang="en-US" altLang="zh-CN" b="0" dirty="0"/>
            </a:p>
            <a:p>
              <a:r>
                <a:rPr lang="en-US" altLang="zh-CN" dirty="0"/>
                <a:t>2</a:t>
              </a:r>
              <a:r>
                <a:rPr lang="zh-CN" altLang="en-US" dirty="0"/>
                <a:t>学分</a:t>
              </a:r>
              <a:endParaRPr lang="zh-CN" dirty="0"/>
            </a:p>
          </p:txBody>
        </p:sp>
        <p:sp>
          <p:nvSpPr>
            <p:cNvPr id="126" name="Text Box 65"/>
            <p:cNvSpPr txBox="1">
              <a:spLocks noChangeArrowheads="1"/>
            </p:cNvSpPr>
            <p:nvPr/>
          </p:nvSpPr>
          <p:spPr bwMode="auto">
            <a:xfrm>
              <a:off x="4218" y="10977"/>
              <a:ext cx="1565" cy="613"/>
            </a:xfrm>
            <a:prstGeom prst="rect">
              <a:avLst/>
            </a:prstGeom>
            <a:solidFill>
              <a:srgbClr val="FFFF99"/>
            </a:solidFill>
            <a:ln w="38100" cmpd="dbl">
              <a:solidFill>
                <a:srgbClr val="000000"/>
              </a:solidFill>
              <a:prstDash val="dash"/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 fontScale="90000"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 b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zh-CN" altLang="en-US" dirty="0"/>
                <a:t>电子设计与制作实训</a:t>
              </a:r>
              <a:endParaRPr lang="en-US" altLang="zh-CN" dirty="0"/>
            </a:p>
            <a:p>
              <a:r>
                <a:rPr lang="zh-CN" altLang="en-US" dirty="0"/>
                <a:t> </a:t>
              </a:r>
              <a:r>
                <a:rPr lang="en-US" altLang="zh-CN" b="1" dirty="0"/>
                <a:t>2</a:t>
              </a:r>
              <a:r>
                <a:rPr lang="zh-CN" altLang="en-US" b="1" dirty="0"/>
                <a:t>学分</a:t>
              </a:r>
              <a:endParaRPr lang="zh-CN" altLang="zh-CN" b="1" dirty="0"/>
            </a:p>
          </p:txBody>
        </p:sp>
        <p:sp>
          <p:nvSpPr>
            <p:cNvPr id="127" name="Text Box 135"/>
            <p:cNvSpPr txBox="1">
              <a:spLocks noChangeArrowheads="1"/>
            </p:cNvSpPr>
            <p:nvPr/>
          </p:nvSpPr>
          <p:spPr bwMode="auto">
            <a:xfrm>
              <a:off x="6146" y="10992"/>
              <a:ext cx="1565" cy="598"/>
            </a:xfrm>
            <a:prstGeom prst="rect">
              <a:avLst/>
            </a:prstGeom>
            <a:solidFill>
              <a:srgbClr val="FFFF99"/>
            </a:solidFill>
            <a:ln w="38100" cmpd="dbl">
              <a:solidFill>
                <a:srgbClr val="000000"/>
              </a:solidFill>
              <a:prstDash val="dash"/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 b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dirty="0"/>
                <a:t>Web</a:t>
              </a:r>
              <a:r>
                <a:rPr lang="zh-CN" altLang="en-US" dirty="0"/>
                <a:t>应用系统设计</a:t>
              </a:r>
              <a:endParaRPr lang="zh-CN" altLang="en-US" dirty="0"/>
            </a:p>
            <a:p>
              <a:r>
                <a:rPr lang="en-US" altLang="zh-CN" b="1" dirty="0"/>
                <a:t>2</a:t>
              </a:r>
              <a:r>
                <a:rPr lang="zh-CN" altLang="en-US" b="1" dirty="0"/>
                <a:t>学分</a:t>
              </a:r>
              <a:endParaRPr lang="zh-CN" altLang="zh-CN" b="1" dirty="0"/>
            </a:p>
          </p:txBody>
        </p:sp>
        <p:sp>
          <p:nvSpPr>
            <p:cNvPr id="214" name="Text Box 169"/>
            <p:cNvSpPr txBox="1">
              <a:spLocks noChangeArrowheads="1"/>
            </p:cNvSpPr>
            <p:nvPr/>
          </p:nvSpPr>
          <p:spPr bwMode="auto">
            <a:xfrm>
              <a:off x="8184" y="11011"/>
              <a:ext cx="1568" cy="613"/>
            </a:xfrm>
            <a:prstGeom prst="rect">
              <a:avLst/>
            </a:prstGeom>
            <a:solidFill>
              <a:srgbClr val="FFFF99"/>
            </a:solidFill>
            <a:ln w="38100" cmpd="dbl">
              <a:solidFill>
                <a:srgbClr val="000000"/>
              </a:solidFill>
              <a:prstDash val="dash"/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 b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zh-CN" altLang="en-US" dirty="0"/>
                <a:t> 软件项目实训</a:t>
              </a:r>
              <a:endParaRPr lang="en-US" altLang="zh-CN" dirty="0"/>
            </a:p>
            <a:p>
              <a:r>
                <a:rPr lang="en-US" altLang="zh-CN" b="1" dirty="0"/>
                <a:t>2</a:t>
              </a:r>
              <a:r>
                <a:rPr lang="zh-CN" altLang="en-US" b="1" dirty="0"/>
                <a:t>学分</a:t>
              </a:r>
              <a:endParaRPr lang="zh-CN" altLang="zh-CN" b="1" dirty="0"/>
            </a:p>
          </p:txBody>
        </p:sp>
        <p:sp>
          <p:nvSpPr>
            <p:cNvPr id="10" name="Text Box 16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0216" y="11023"/>
              <a:ext cx="1568" cy="613"/>
            </a:xfrm>
            <a:prstGeom prst="rect">
              <a:avLst/>
            </a:prstGeom>
            <a:solidFill>
              <a:srgbClr val="FFFF99"/>
            </a:solidFill>
            <a:ln w="38100" cmpd="dbl">
              <a:solidFill>
                <a:srgbClr val="000000"/>
              </a:solidFill>
              <a:prstDash val="dash"/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 b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zh-CN" altLang="en-US" dirty="0"/>
                <a:t>数据分析综合实训</a:t>
              </a:r>
              <a:endParaRPr lang="en-US" altLang="zh-CN" dirty="0"/>
            </a:p>
            <a:p>
              <a:r>
                <a:rPr lang="en-US" altLang="zh-CN" b="1" dirty="0"/>
                <a:t>2</a:t>
              </a:r>
              <a:r>
                <a:rPr lang="zh-CN" altLang="en-US" b="1" dirty="0"/>
                <a:t>学分</a:t>
              </a:r>
              <a:endParaRPr lang="zh-CN" altLang="zh-CN" b="1" dirty="0"/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7704455" y="3744595"/>
            <a:ext cx="993140" cy="2315210"/>
            <a:chOff x="12133" y="5840"/>
            <a:chExt cx="1564" cy="3646"/>
          </a:xfrm>
        </p:grpSpPr>
        <p:sp>
          <p:nvSpPr>
            <p:cNvPr id="96" name="Text Box 118"/>
            <p:cNvSpPr txBox="1">
              <a:spLocks noChangeArrowheads="1"/>
            </p:cNvSpPr>
            <p:nvPr/>
          </p:nvSpPr>
          <p:spPr bwMode="auto">
            <a:xfrm>
              <a:off x="12133" y="5840"/>
              <a:ext cx="1565" cy="518"/>
            </a:xfrm>
            <a:prstGeom prst="rect">
              <a:avLst/>
            </a:prstGeom>
            <a:solidFill>
              <a:srgbClr val="CC99FF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 lnSpcReduction="10000"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zh-CN" altLang="en-US" dirty="0"/>
                <a:t>计算机组</a:t>
              </a:r>
              <a:r>
                <a:rPr lang="zh-CN" altLang="en-US"/>
                <a:t>成原理</a:t>
              </a:r>
              <a:endParaRPr lang="en-US" altLang="zh-CN" dirty="0"/>
            </a:p>
            <a:p>
              <a:r>
                <a:rPr lang="en-US" altLang="zh-CN" dirty="0"/>
                <a:t>3</a:t>
              </a:r>
              <a:r>
                <a:rPr lang="zh-CN" altLang="en-US" dirty="0"/>
                <a:t>学分</a:t>
              </a:r>
              <a:endParaRPr lang="zh-CN" altLang="en-US" dirty="0"/>
            </a:p>
          </p:txBody>
        </p:sp>
        <p:sp>
          <p:nvSpPr>
            <p:cNvPr id="147" name="Text Box 188"/>
            <p:cNvSpPr txBox="1">
              <a:spLocks noChangeArrowheads="1"/>
            </p:cNvSpPr>
            <p:nvPr/>
          </p:nvSpPr>
          <p:spPr bwMode="auto">
            <a:xfrm>
              <a:off x="12147" y="7401"/>
              <a:ext cx="1536" cy="518"/>
            </a:xfrm>
            <a:prstGeom prst="rect">
              <a:avLst/>
            </a:prstGeom>
            <a:solidFill>
              <a:srgbClr val="99CC00"/>
            </a:solidFill>
            <a:ln w="57150" cmpd="thinThick">
              <a:solidFill>
                <a:srgbClr val="000000"/>
              </a:solidFill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 lnSpcReduction="10000"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dirty="0"/>
                <a:t>Linux</a:t>
              </a:r>
              <a:r>
                <a:rPr lang="zh-CN" altLang="en-US" dirty="0"/>
                <a:t>系统及应用 </a:t>
              </a:r>
              <a:r>
                <a:rPr lang="en-US" altLang="zh-CN" dirty="0"/>
                <a:t>3</a:t>
              </a:r>
              <a:r>
                <a:rPr lang="zh-CN" altLang="en-US" dirty="0"/>
                <a:t>学分</a:t>
              </a:r>
              <a:endParaRPr lang="zh-CN" altLang="en-US" dirty="0"/>
            </a:p>
          </p:txBody>
        </p:sp>
        <p:sp>
          <p:nvSpPr>
            <p:cNvPr id="159" name="Text Box 172"/>
            <p:cNvSpPr txBox="1">
              <a:spLocks noChangeArrowheads="1"/>
            </p:cNvSpPr>
            <p:nvPr/>
          </p:nvSpPr>
          <p:spPr bwMode="auto">
            <a:xfrm>
              <a:off x="12158" y="8970"/>
              <a:ext cx="1514" cy="517"/>
            </a:xfrm>
            <a:prstGeom prst="rect">
              <a:avLst/>
            </a:prstGeom>
            <a:solidFill>
              <a:srgbClr val="99CC00"/>
            </a:solidFill>
            <a:ln w="57150" cmpd="thinThick">
              <a:solidFill>
                <a:srgbClr val="000000"/>
              </a:solidFill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 lnSpcReduction="10000"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zh-CN" altLang="en-US" dirty="0"/>
                <a:t>人工智能导论 </a:t>
              </a:r>
              <a:endParaRPr lang="zh-CN" altLang="en-US" dirty="0"/>
            </a:p>
            <a:p>
              <a:r>
                <a:rPr lang="en-US" altLang="zh-CN" dirty="0"/>
                <a:t>2.5</a:t>
              </a:r>
              <a:r>
                <a:rPr lang="zh-CN" altLang="en-US" dirty="0"/>
                <a:t>学分</a:t>
              </a:r>
              <a:endParaRPr lang="zh-CN" altLang="en-US" dirty="0"/>
            </a:p>
          </p:txBody>
        </p:sp>
        <p:sp>
          <p:nvSpPr>
            <p:cNvPr id="44" name="Text Box 15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2157" y="6617"/>
              <a:ext cx="1516" cy="518"/>
            </a:xfrm>
            <a:prstGeom prst="rect">
              <a:avLst/>
            </a:prstGeom>
            <a:solidFill>
              <a:srgbClr val="99CC00"/>
            </a:solidFill>
            <a:ln w="57150" cmpd="thinThick">
              <a:solidFill>
                <a:srgbClr val="000000"/>
              </a:solidFill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 lnSpcReduction="10000"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zh-CN" altLang="en-US" dirty="0"/>
                <a:t>数据库高级应用 </a:t>
              </a:r>
              <a:endParaRPr lang="zh-CN" altLang="en-US" dirty="0"/>
            </a:p>
            <a:p>
              <a:r>
                <a:rPr lang="en-US" altLang="zh-CN" dirty="0"/>
                <a:t>2.5</a:t>
              </a:r>
              <a:r>
                <a:rPr lang="zh-CN" altLang="en-US" dirty="0"/>
                <a:t>学分</a:t>
              </a:r>
              <a:endParaRPr lang="zh-CN" altLang="en-US" dirty="0"/>
            </a:p>
          </p:txBody>
        </p:sp>
        <p:sp>
          <p:nvSpPr>
            <p:cNvPr id="36" name="Text Box 17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2158" y="8221"/>
              <a:ext cx="1514" cy="517"/>
            </a:xfrm>
            <a:prstGeom prst="rect">
              <a:avLst/>
            </a:prstGeom>
            <a:solidFill>
              <a:srgbClr val="99CC00"/>
            </a:solidFill>
            <a:ln w="57150" cmpd="thinThick">
              <a:solidFill>
                <a:srgbClr val="000000"/>
              </a:solidFill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 lnSpcReduction="10000"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zh-CN" altLang="en-US" dirty="0"/>
                <a:t>网路工程 </a:t>
              </a:r>
              <a:endParaRPr lang="zh-CN" altLang="en-US" dirty="0"/>
            </a:p>
            <a:p>
              <a:r>
                <a:rPr lang="en-US" altLang="zh-CN" dirty="0"/>
                <a:t>3</a:t>
              </a:r>
              <a:r>
                <a:rPr lang="zh-CN" altLang="en-US" dirty="0"/>
                <a:t>学分</a:t>
              </a:r>
              <a:endParaRPr lang="zh-CN" altLang="en-US" dirty="0"/>
            </a:p>
          </p:txBody>
        </p:sp>
      </p:grpSp>
      <p:graphicFrame>
        <p:nvGraphicFramePr>
          <p:cNvPr id="42" name="表格 41"/>
          <p:cNvGraphicFramePr/>
          <p:nvPr/>
        </p:nvGraphicFramePr>
        <p:xfrm>
          <a:off x="4697413" y="3647122"/>
          <a:ext cx="685800" cy="26670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26670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PP_MARK_KEY" val="25482122-efdd-4759-b8f4-5726ab2be11b"/>
  <p:tag name="COMMONDATA" val="eyJoZGlkIjoiY2U3NDgzYzhjZThhMDFjMmY2OTUyZTgyMTYxOWMwNG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</Words>
  <Application>WPS 演示</Application>
  <PresentationFormat>自定义</PresentationFormat>
  <Paragraphs>191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Times New Roman</vt:lpstr>
      <vt:lpstr>苹方-简</vt:lpstr>
      <vt:lpstr>Yu Gothic</vt:lpstr>
      <vt:lpstr>Times New Roman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yyxu</dc:creator>
  <cp:lastModifiedBy>Administrator</cp:lastModifiedBy>
  <cp:revision>181</cp:revision>
  <cp:lastPrinted>2019-05-06T02:18:00Z</cp:lastPrinted>
  <dcterms:created xsi:type="dcterms:W3CDTF">2019-05-05T15:48:00Z</dcterms:created>
  <dcterms:modified xsi:type="dcterms:W3CDTF">2023-07-13T05:56:38Z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16C0A72428B848689D7ADCD76D841D33_12</vt:lpwstr>
  </property>
  <property fmtid="{D5CDD505-2E9C-101B-9397-08002B2CF9AE}" pid="3" name="KSOProductBuildVer">
    <vt:lpwstr>2052-11.1.0.14309</vt:lpwstr>
  </property>
</Properties>
</file>